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8"/>
  </p:notesMasterIdLst>
  <p:sldIdLst>
    <p:sldId id="315" r:id="rId5"/>
    <p:sldId id="287" r:id="rId6"/>
    <p:sldId id="258" r:id="rId7"/>
    <p:sldId id="293" r:id="rId8"/>
    <p:sldId id="257" r:id="rId9"/>
    <p:sldId id="268" r:id="rId10"/>
    <p:sldId id="294" r:id="rId11"/>
    <p:sldId id="296" r:id="rId12"/>
    <p:sldId id="297" r:id="rId13"/>
    <p:sldId id="298" r:id="rId14"/>
    <p:sldId id="311" r:id="rId15"/>
    <p:sldId id="316" r:id="rId16"/>
    <p:sldId id="312" r:id="rId17"/>
    <p:sldId id="317" r:id="rId18"/>
    <p:sldId id="286" r:id="rId19"/>
    <p:sldId id="288" r:id="rId20"/>
    <p:sldId id="289" r:id="rId21"/>
    <p:sldId id="313" r:id="rId22"/>
    <p:sldId id="282" r:id="rId23"/>
    <p:sldId id="300" r:id="rId24"/>
    <p:sldId id="301" r:id="rId25"/>
    <p:sldId id="302" r:id="rId26"/>
    <p:sldId id="299" r:id="rId27"/>
    <p:sldId id="304" r:id="rId28"/>
    <p:sldId id="305" r:id="rId29"/>
    <p:sldId id="306" r:id="rId30"/>
    <p:sldId id="307" r:id="rId31"/>
    <p:sldId id="308" r:id="rId32"/>
    <p:sldId id="309" r:id="rId33"/>
    <p:sldId id="303" r:id="rId34"/>
    <p:sldId id="290" r:id="rId35"/>
    <p:sldId id="291" r:id="rId36"/>
    <p:sldId id="31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315"/>
            <p14:sldId id="287"/>
          </p14:sldIdLst>
        </p14:section>
        <p14:section name="quick intro" id="{381355C1-660D-474C-A88A-4A4D46BF45CA}">
          <p14:sldIdLst>
            <p14:sldId id="258"/>
            <p14:sldId id="293"/>
            <p14:sldId id="257"/>
            <p14:sldId id="268"/>
            <p14:sldId id="294"/>
            <p14:sldId id="296"/>
            <p14:sldId id="297"/>
            <p14:sldId id="298"/>
            <p14:sldId id="311"/>
            <p14:sldId id="316"/>
            <p14:sldId id="312"/>
            <p14:sldId id="317"/>
            <p14:sldId id="286"/>
            <p14:sldId id="288"/>
            <p14:sldId id="289"/>
            <p14:sldId id="313"/>
            <p14:sldId id="282"/>
            <p14:sldId id="300"/>
            <p14:sldId id="301"/>
            <p14:sldId id="302"/>
            <p14:sldId id="299"/>
            <p14:sldId id="304"/>
            <p14:sldId id="305"/>
            <p14:sldId id="306"/>
            <p14:sldId id="307"/>
            <p14:sldId id="308"/>
            <p14:sldId id="309"/>
            <p14:sldId id="303"/>
            <p14:sldId id="290"/>
            <p14:sldId id="29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DF36E-6E08-EFA7-530F-956DE398F812}" v="2860" dt="2024-11-08T05:50:02.289"/>
    <p1510:client id="{41C93C4C-EB7D-554B-8744-777A891A65AE}" v="1052" dt="2024-11-08T05:59:31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6" autoAdjust="0"/>
    <p:restoredTop sz="78414" autoAdjust="0"/>
  </p:normalViewPr>
  <p:slideViewPr>
    <p:cSldViewPr snapToGrid="0">
      <p:cViewPr>
        <p:scale>
          <a:sx n="101" d="100"/>
          <a:sy n="101" d="100"/>
        </p:scale>
        <p:origin x="9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3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3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5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C530-3E53-9754-091D-BD19819B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7B71E-6D82-C079-EB0E-FAC99740C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421C2-878D-4532-F8EE-AABF4685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D37AA-46FC-6B40-2AEE-5F01C813B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5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9AB0-5AA0-287F-948C-3A8C0C97E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4CEF7-EBBB-E808-F3ED-87D5A6AB0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C3D61-513B-A776-E077-606B61324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1D9BF-15CA-C7C6-6C24-EEB734445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0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of this would be reading zip codes from scanned images of postcards.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1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800"/>
              </a:spcAft>
            </a:pPr>
            <a:r>
              <a:rPr lang="en-US" dirty="0"/>
              <a:t>An image is represented as a collection of scalars arranged in a regular grid with a height and and a width in pixels.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We might have a single scalar value per grid point (pixel) or multiple values.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The scalars representing individual pixels are often encoded using 8-bit integers.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7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RGB images, the color is defined by 3 scalars, representing the intensity of red, green and blue.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0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47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7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7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forms.cloud.microsoft/Pages/ResponsePage.aspx?id=SJPOFSq-K0aPwOF2WpsgSj_VXtcseSVLiswm8JaymkZUNllVMFdNQ0E3R1hTTUNXMFBFV1FaRUFITS4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1.ipynb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2.ipynb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tu-dl-bootcamp.github.io/deep-learning-2026/" TargetMode="External"/><Relationship Id="rId2" Type="http://schemas.openxmlformats.org/officeDocument/2006/relationships/hyperlink" Target="mailto:ntu-dl-bootcamp@e.ntu.edu.s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dl-bootcamp.github.io/deep-learning-2025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41A9-BFC6-FC8F-8F67-D31FD71F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FE2A125-3AC4-68B8-EE25-607210B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1" y="1136284"/>
            <a:ext cx="4481245" cy="81881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Session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34563-78E5-A672-B8AB-5F6C00BD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40630-66F6-0773-2934-964D59A6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0BCF0-5EB6-9FD3-7748-AC7B3D3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138" y="2104690"/>
            <a:ext cx="2935073" cy="2914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D025E-7116-5980-4537-90B2A40392B8}"/>
              </a:ext>
            </a:extLst>
          </p:cNvPr>
          <p:cNvSpPr txBox="1"/>
          <p:nvPr/>
        </p:nvSpPr>
        <p:spPr>
          <a:xfrm>
            <a:off x="659051" y="5247561"/>
            <a:ext cx="500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cs typeface="Calibri" panose="020F0502020204030204" pitchFamily="34" charset="0"/>
              </a:rPr>
              <a:t>github.com</a:t>
            </a:r>
            <a:r>
              <a:rPr lang="en-US" sz="1800" dirty="0">
                <a:cs typeface="Calibri" panose="020F0502020204030204" pitchFamily="34" charset="0"/>
              </a:rPr>
              <a:t>/</a:t>
            </a:r>
            <a:r>
              <a:rPr lang="en-US" sz="1800" dirty="0" err="1">
                <a:cs typeface="Calibri" panose="020F0502020204030204" pitchFamily="34" charset="0"/>
              </a:rPr>
              <a:t>ntu</a:t>
            </a:r>
            <a:r>
              <a:rPr lang="en-US" sz="1800" dirty="0">
                <a:cs typeface="Calibri" panose="020F0502020204030204" pitchFamily="34" charset="0"/>
              </a:rPr>
              <a:t>-dl-bootcamp/deep-learning-2026</a:t>
            </a:r>
            <a:endParaRPr lang="en-US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BF83AF6A-DB61-CD24-FB88-F0AC28D2398C}"/>
              </a:ext>
            </a:extLst>
          </p:cNvPr>
          <p:cNvSpPr txBox="1">
            <a:spLocks/>
          </p:cNvSpPr>
          <p:nvPr/>
        </p:nvSpPr>
        <p:spPr>
          <a:xfrm>
            <a:off x="6369975" y="1136284"/>
            <a:ext cx="4481245" cy="818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cs typeface="Calibri" panose="020F0502020204030204" pitchFamily="34" charset="0"/>
                <a:hlinkClick r:id="rId4"/>
              </a:rPr>
              <a:t>Attendance Form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25FFE-7349-1A98-D208-EA02D29FD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318" y="2104690"/>
            <a:ext cx="2950816" cy="29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Components of a Neural Network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Fundamentals Of Neural Networks &amp; Deep Learning | AnalytixLabs">
            <a:extLst>
              <a:ext uri="{FF2B5EF4-FFF2-40B4-BE49-F238E27FC236}">
                <a16:creationId xmlns:a16="http://schemas.microsoft.com/office/drawing/2014/main" id="{089B2636-3DE7-5DC8-DF25-195B898C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25" y="2148636"/>
            <a:ext cx="4732148" cy="254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Artificial neuron – unit of the neural network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Weights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for each input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Bias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for the neuron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Activation function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on the weighted average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F32A-D979-2D25-2136-0A85F0038597}"/>
              </a:ext>
            </a:extLst>
          </p:cNvPr>
          <p:cNvSpPr txBox="1"/>
          <p:nvPr/>
        </p:nvSpPr>
        <p:spPr>
          <a:xfrm>
            <a:off x="8153400" y="4976345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f(w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...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+ b)</a:t>
            </a:r>
          </a:p>
        </p:txBody>
      </p:sp>
    </p:spTree>
    <p:extLst>
      <p:ext uri="{BB962C8B-B14F-4D97-AF65-F5344CB8AC3E}">
        <p14:creationId xmlns:p14="http://schemas.microsoft.com/office/powerpoint/2010/main" val="238317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 =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[i-1]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>
                <a:ea typeface="Calibri" panose="020F0502020204030204"/>
                <a:cs typeface="Calibri" panose="020F0502020204030204"/>
              </a:rPr>
              <a:t>Y =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f(…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>
                <a:ea typeface="Calibri" panose="020F0502020204030204"/>
                <a:cs typeface="Calibri" panose="020F0502020204030204"/>
              </a:rPr>
              <a:t>)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2400">
                <a:ea typeface="Calibri" panose="020F0502020204030204"/>
                <a:cs typeface="Calibri" panose="020F0502020204030204"/>
              </a:rPr>
              <a:t>))+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43DEE-DB97-475F-FC54-9061B10D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8520-8CF4-E081-0FE1-55F7B791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8CAB0-D24B-655D-7303-9140A115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8966-DB31-733E-C42F-97CB9199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21E0EC-B83F-F383-FAEC-41E8803DAC2E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244C58-716C-63B2-586C-830341BAA7EB}"/>
              </a:ext>
            </a:extLst>
          </p:cNvPr>
          <p:cNvSpPr txBox="1"/>
          <p:nvPr/>
        </p:nvSpPr>
        <p:spPr>
          <a:xfrm>
            <a:off x="353016" y="1843281"/>
            <a:ext cx="656346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Activation function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A non-linear function that helps the network model different kinds of functions.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Most common example: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ReLU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– Rectified linear unit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26" name="Picture 2" descr="A Gentle Introduction to the Rectified Linear Unit (ReLU ...">
            <a:extLst>
              <a:ext uri="{FF2B5EF4-FFF2-40B4-BE49-F238E27FC236}">
                <a16:creationId xmlns:a16="http://schemas.microsoft.com/office/drawing/2014/main" id="{C7A77224-B617-68A0-8040-C015F9F4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46" y="1922901"/>
            <a:ext cx="5171638" cy="387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5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make the model learn?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76829" y="1952354"/>
            <a:ext cx="656346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Optimization! Find the right set of parameters that let our model perform well on our task of interest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Define a function that describes the loss we want to minimize and let the optimizer do its magic!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6D6-D8E8-F265-D12A-A5068F94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1B97-914D-65EF-21C8-3F7D672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Let’s try it out!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D78F-DA4B-FFC7-211C-A43A05B7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9B9DA-4D43-7EAE-1EC1-3ECABB4A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53EEE-A4EC-9DBE-D00F-1CBB8B59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835150"/>
            <a:ext cx="3746500" cy="373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507CD-35AB-B753-F4E0-52CB652A4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1835150"/>
            <a:ext cx="6229350" cy="38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4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/>
              <a:t>Deep Learning Workflow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3065365" y="174004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855304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NeuralNetwork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7" idx="4"/>
            <a:endCxn id="15" idx="1"/>
          </p:cNvCxnSpPr>
          <p:nvPr/>
        </p:nvCxnSpPr>
        <p:spPr>
          <a:xfrm>
            <a:off x="4568772" y="2098909"/>
            <a:ext cx="152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5999" y="3794883"/>
            <a:ext cx="1847807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7943806" y="2098909"/>
            <a:ext cx="7498" cy="1884413"/>
          </a:xfrm>
          <a:prstGeom prst="bentConnector3">
            <a:avLst>
              <a:gd name="adj1" fmla="val -3048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rot="16200000" flipH="1">
            <a:off x="4193758" y="2081080"/>
            <a:ext cx="1525553" cy="2278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89" y="2899216"/>
            <a:ext cx="1862399" cy="5691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7019903" y="3468329"/>
            <a:ext cx="1286" cy="32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V="1">
            <a:off x="7021189" y="2546326"/>
            <a:ext cx="2463" cy="3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2298844" y="525800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</p:cNvCxnSpPr>
          <p:nvPr/>
        </p:nvCxnSpPr>
        <p:spPr>
          <a:xfrm flipV="1">
            <a:off x="3815166" y="5616163"/>
            <a:ext cx="1343778" cy="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143621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Neural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402599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68452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32657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7992B-6EBE-25D5-75AE-5CBB8F54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2A64F-1FC8-6448-6792-E4DDF688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0C4EB-2A6D-FB8B-F946-D72166F29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96" y="631610"/>
            <a:ext cx="4239208" cy="10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6DB3B8F-F2D7-C832-F78B-BD040EB8A812}"/>
              </a:ext>
            </a:extLst>
          </p:cNvPr>
          <p:cNvSpPr txBox="1">
            <a:spLocks/>
          </p:cNvSpPr>
          <p:nvPr/>
        </p:nvSpPr>
        <p:spPr>
          <a:xfrm>
            <a:off x="838200" y="2376279"/>
            <a:ext cx="10515600" cy="4162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Lets us build the network in a modular format – easy to create, easy to maintain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Provides support for GPU acceleration through the use of Tensors</a:t>
            </a:r>
          </a:p>
          <a:p>
            <a:endParaRPr lang="en-GB" sz="3600" dirty="0"/>
          </a:p>
          <a:p>
            <a:r>
              <a:rPr lang="en-GB" sz="3600" dirty="0"/>
              <a:t>Makes the task of optimization very easy by providing us with an automatic differentiation engine called </a:t>
            </a:r>
            <a:r>
              <a:rPr lang="en-GB" sz="3600" dirty="0" err="1"/>
              <a:t>Autograd</a:t>
            </a:r>
            <a:endParaRPr lang="en-GB" sz="36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4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5E2-57FD-1CAB-84E3-C2DE8AB9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GPUs and Tensors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FA0-9C7F-E8FC-E49F-583EB56E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GPUs are specialized computers, which are composed of a large number of cores which can run things for us in parallel.</a:t>
            </a:r>
          </a:p>
          <a:p>
            <a:endParaRPr lang="en-GB" dirty="0"/>
          </a:p>
          <a:p>
            <a:r>
              <a:rPr lang="en-GB" dirty="0"/>
              <a:t>Tensors are objects provided by </a:t>
            </a:r>
            <a:r>
              <a:rPr lang="en-GB" dirty="0" err="1"/>
              <a:t>PyTorch</a:t>
            </a:r>
            <a:r>
              <a:rPr lang="en-GB" dirty="0"/>
              <a:t> that let us make use of this performance acceleration provided by GPUs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BB1CE-EFDE-643C-6DA7-9106AC7A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791E-B0B4-C41E-A822-DBE2F257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0DEF5-868D-7E6C-9A56-179C47EB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40" y="4702471"/>
            <a:ext cx="9751720" cy="5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8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E748-B8F3-EE2B-7AEC-DD043ECA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229A47C-C0F4-61ED-A456-C0D3C06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ntudlb-2026-session2-part-1.ipynb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EBE75-C329-0D9C-EDC6-413F9964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10BD-CD7C-EBF0-6679-BEA6FFDF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4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43F86-8CE9-A733-3C50-D6FE8FD4DE9F}"/>
              </a:ext>
            </a:extLst>
          </p:cNvPr>
          <p:cNvSpPr txBox="1"/>
          <p:nvPr/>
        </p:nvSpPr>
        <p:spPr>
          <a:xfrm>
            <a:off x="4620964" y="2064300"/>
            <a:ext cx="265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get started!</a:t>
            </a:r>
            <a:endParaRPr lang="en-SG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60F77-0032-60DF-D6C1-1E3D0F7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" y="3031218"/>
            <a:ext cx="11781169" cy="19401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97183-3C32-EE2A-23A9-B287C88EC1C0}"/>
              </a:ext>
            </a:extLst>
          </p:cNvPr>
          <p:cNvSpPr/>
          <p:nvPr/>
        </p:nvSpPr>
        <p:spPr>
          <a:xfrm>
            <a:off x="10587038" y="3529013"/>
            <a:ext cx="1257300" cy="3286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145" y="1359920"/>
            <a:ext cx="8573603" cy="2610823"/>
          </a:xfrm>
        </p:spPr>
        <p:txBody>
          <a:bodyPr>
            <a:normAutofit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2025 - 26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B6425-BC8B-C9EC-C09F-9847DC8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neural network to classify 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EE4FE-82B0-EB1D-4E81-B29A0FC9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D18A-6985-FD53-6354-9D7F1728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5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45E3-679F-6F23-A3D7-07F4BFE7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2D246-E54C-B383-6854-DD0A6FDF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011A-C47A-AD4D-951D-B0367BEE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FF998-F420-FCE6-B891-03922E65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690688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14199-2F18-D89D-C9CB-0102A51740F9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MNIST_database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79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3F8D-59C5-5E2B-AB6B-8E72BDA6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219-014B-A1EB-2F60-C0DB775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123C1-8131-4220-A3C9-8F97C5DD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30762-6104-0807-C6F0-FD8407D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713595-2A43-D8E0-2A49-9D703A43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4591664" y="1941308"/>
            <a:ext cx="3008671" cy="41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A43B6-6A07-FC2D-6D17-CA107F981FAE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/blog/2021/03/grayscale-and-</a:t>
            </a:r>
            <a:r>
              <a:rPr lang="en-US" sz="1200" dirty="0" err="1"/>
              <a:t>rgb</a:t>
            </a:r>
            <a:r>
              <a:rPr lang="en-US" sz="1200" dirty="0"/>
              <a:t>-format-for-storing-images/</a:t>
            </a:r>
          </a:p>
        </p:txBody>
      </p:sp>
    </p:spTree>
    <p:extLst>
      <p:ext uri="{BB962C8B-B14F-4D97-AF65-F5344CB8AC3E}">
        <p14:creationId xmlns:p14="http://schemas.microsoft.com/office/powerpoint/2010/main" val="191674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9FA7-70D3-C4BF-617C-C5B4A62D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F78F1-A921-2BA3-3E56-A02583BE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8BF5-ABC0-CD9E-885E-77AA9DFF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291C50-E246-366F-9EB9-9E43C08E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38275"/>
            <a:ext cx="889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7539-398E-6B84-4D90-7C23FA7E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6BA22-B690-C403-88E3-AC06E6C3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569E-9DBF-AF4A-FF06-1833317B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3000FE-90A0-CA1F-ED06-E3BE69D4C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736BD-DB18-98F0-808C-5AE191B0EDE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17A1AA-5FAB-4E0D-533B-B0BDC4E620E0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7A428-06F8-59E3-5110-D7D51639BE2E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7498A6-C506-80BC-B271-559E50524A7B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7BA042-202A-803B-1E96-8F9B5891F4BA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AC78E2-867F-5A6A-05E3-37675C505804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3B703-F983-E948-BD8C-3A5C202DE27F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139B3F-2C88-8FA6-885F-C0A10048DC33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23996-CC03-9A05-BE3B-EF4C34EC6C80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40F33-37AC-AE20-07A0-F416C3ACB42E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5D25C-B19F-A285-D382-F38E8D43C8B1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54A704-1886-2CC6-DF39-900120148CAE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BE16B-BB65-C07E-B3B1-C87D156D46DF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E10745-E681-7A2A-A924-D27BC3D2988D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D5CB99-9F2A-D766-8338-49B5F41C2D0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55C6AA-AF06-2CB5-FA5E-C8D066D138C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91B8A-09CB-2C90-FD7F-76C8E3BAFCA0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709EC-52C7-6A87-594C-4E1F537D2974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11CA23-E86E-8980-36B4-7EB5615E77AA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54D3C-B882-FF26-B74C-1B85FD8A847E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553065-53E5-4D84-3F5D-9E1B4AFE443C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FE2E42-FE67-2710-F297-84F4E94357D9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E97009-D30B-45A5-8BD5-D355599F305B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BDC2-8311-3BEB-AC0A-B138F05E026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EB19B0-28C9-98EE-6F28-EF661C520DBC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0BC854-560E-0EAF-56D1-22F954335C76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46826-CE56-71E1-5888-F5F8B2257D90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C59690-711E-BD53-4C0A-1FA7C9A169D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68503D-E6FF-3428-2C0D-D4C79B18BB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BA9EA2-04D5-8EA8-531C-325ECD3B0E3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E1E5FF-5B35-218F-8194-A6D8E7A0884B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ECDFC-0D1C-03CA-EFED-1FC1CC52B5E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DFF9A1-A7AB-AAF8-EEE1-886FF7707D67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8636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FCF-A9A0-3163-9FBC-B59F9AB9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the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CBCDA-48E4-0A3B-432A-F9C4A2C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EA87-A290-0736-0EF2-504ABDBA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4C4B1A-B333-99BB-90B7-543394D2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85" y="1423263"/>
            <a:ext cx="6184630" cy="49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20F1-ADC9-A1B3-4EB7-0E26D6976DF8}"/>
              </a:ext>
            </a:extLst>
          </p:cNvPr>
          <p:cNvSpPr txBox="1"/>
          <p:nvPr/>
        </p:nvSpPr>
        <p:spPr>
          <a:xfrm>
            <a:off x="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/a/73661587/8519202</a:t>
            </a:r>
          </a:p>
        </p:txBody>
      </p:sp>
    </p:spTree>
    <p:extLst>
      <p:ext uri="{BB962C8B-B14F-4D97-AF65-F5344CB8AC3E}">
        <p14:creationId xmlns:p14="http://schemas.microsoft.com/office/powerpoint/2010/main" val="3436548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0819-E661-B35F-BFF5-2243C823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102C-979D-2636-360C-F4A2C462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B7DE5-82AE-0432-135A-EE534153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C3EF81-14ED-5166-3072-7C6CBAA0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53" y="1330848"/>
            <a:ext cx="6656294" cy="5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A213D-0FFF-4F23-0E5F-1B4AE2ED404A}"/>
              </a:ext>
            </a:extLst>
          </p:cNvPr>
          <p:cNvSpPr txBox="1"/>
          <p:nvPr/>
        </p:nvSpPr>
        <p:spPr>
          <a:xfrm>
            <a:off x="-2240" y="6581001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www.tomasbeuzen.com</a:t>
            </a:r>
            <a:r>
              <a:rPr lang="en-US" sz="1200" dirty="0"/>
              <a:t>/deep-learning-with-</a:t>
            </a:r>
            <a:r>
              <a:rPr lang="en-US" sz="1200" dirty="0" err="1"/>
              <a:t>pytorch</a:t>
            </a:r>
            <a:r>
              <a:rPr lang="en-US" sz="1200" dirty="0"/>
              <a:t>/_images/cnn-1.png</a:t>
            </a:r>
          </a:p>
        </p:txBody>
      </p:sp>
    </p:spTree>
    <p:extLst>
      <p:ext uri="{BB962C8B-B14F-4D97-AF65-F5344CB8AC3E}">
        <p14:creationId xmlns:p14="http://schemas.microsoft.com/office/powerpoint/2010/main" val="31579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FC29C-DBC4-661A-8DB8-3D64E1E6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991F5-CF6B-A546-66E2-7A0F7C8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44554A-FFF4-8DD8-5EEC-E3B3C3E0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3" y="455146"/>
            <a:ext cx="10724193" cy="53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1FEB-EF4C-5433-B417-90EB9F41A42C}"/>
              </a:ext>
            </a:extLst>
          </p:cNvPr>
          <p:cNvSpPr txBox="1"/>
          <p:nvPr/>
        </p:nvSpPr>
        <p:spPr>
          <a:xfrm>
            <a:off x="0" y="6634789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/@krishnakalyan3/introduction-to-exponential-linear-unit-d3e2904b366c</a:t>
            </a:r>
          </a:p>
        </p:txBody>
      </p:sp>
    </p:spTree>
    <p:extLst>
      <p:ext uri="{BB962C8B-B14F-4D97-AF65-F5344CB8AC3E}">
        <p14:creationId xmlns:p14="http://schemas.microsoft.com/office/powerpoint/2010/main" val="156087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9D0C-3912-F2E6-C339-27F38B78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3FBCB-AFAD-BAF3-9CC0-8EAEF9DD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E1BD0-05FF-A494-6698-9EE805C5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C7F32D-2B46-3684-32D4-C36B24CC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12981"/>
            <a:ext cx="8128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2368F-08B5-1D0E-FDC5-D87F96CDE72E}"/>
              </a:ext>
            </a:extLst>
          </p:cNvPr>
          <p:cNvSpPr txBox="1"/>
          <p:nvPr/>
        </p:nvSpPr>
        <p:spPr>
          <a:xfrm>
            <a:off x="-1382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www.singlestore.com</a:t>
            </a:r>
            <a:r>
              <a:rPr lang="en-US" sz="1200" dirty="0"/>
              <a:t>/blog/a-guide-to-</a:t>
            </a:r>
            <a:r>
              <a:rPr lang="en-US" sz="1200" dirty="0" err="1"/>
              <a:t>softmax</a:t>
            </a:r>
            <a:r>
              <a:rPr lang="en-US" sz="1200" dirty="0"/>
              <a:t>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213553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323A-B928-26EC-C461-5307C919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D1DE-7409-C9F2-B32B-C288A762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9025F-F1C8-7ABF-CC70-FC563CA3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FF0D4-CF25-1AAF-48CA-055070E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B14F63-1229-3A98-923F-B9841241F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83CEE5-DDAB-7A6A-A125-64C12FC054D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2B8C93-DB8D-40D0-7192-024EDB2E3506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85572-45D8-22F5-D136-A71FD4E62D6A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8151-9291-33DB-AADB-0D6494ABA119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54EBA-D1BC-077B-9C4F-C1C5417AF3B6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32F42C-A161-128E-2A4C-1800116E3DA3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3A5E01-A070-F5C0-2EF1-CA300C43C323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D1AC1-8016-C6F3-204C-C07CD9233621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A5F2DA-4D8E-BDCD-F82C-280CF2C56103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3B2049-A258-8796-AEAE-A2E59BECACA8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A39CE9-70C8-9D74-48D6-ACE0D13864CA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A8F2BD-D056-7509-B55A-D105D447AF91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0E37C3-BA19-7E79-A8C2-301867CD83D2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5DD05D-4948-3AF8-855C-1DEB9D818E00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D3426C-A870-6100-2C35-5D61689BD494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2F906-DCBF-3307-C661-A8122A87686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41C0C-AB9B-EB58-98C4-4561583E509B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8E2552-C056-F6F4-AC37-6A0138F8850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5324B3-0725-B203-82F5-4238C291E927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517C58-5CF3-62AB-2095-A0DF2841700F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51CCC1-6437-09B6-E10D-0E7846DC6AC1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AAE62D-ADBC-11B6-3D3D-C0C5A1724012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37FE06-69B8-425E-611C-D480DF5A4580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C0D8D7-6A51-7E64-8916-1BAD68A6237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A6C91B-6778-C5C1-1641-AEF0DC576EC6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16F25-F30A-1C21-A50E-604EFDB951BA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513C48-578C-E686-3943-E4CF66443E52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DB1258-2762-D5AB-7682-213D894AA89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CEE6B-7FF2-6A09-2311-9CDD25EBFA30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513E0-B0D0-839F-B450-95C70C1C215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E4A4CB-66B5-444B-B50D-524CDD5C5C55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E11D03-67F7-719D-9AF1-A5E8630C708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15E17F7-BBA3-B641-0C4D-34DFC9D46379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1447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235355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Details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24th Oct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10th Nov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 err="1"/>
                        <a:t>PyTorch</a:t>
                      </a:r>
                      <a:r>
                        <a:rPr lang="en-SG" sz="1400" i="1" dirty="0"/>
                        <a:t> for Deep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Covers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classification and regression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SG" sz="1400" dirty="0"/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/>
                        <a:t>Reinforcement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session will introduce Reinforcement Learning with some practical applications.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EBAA-2838-F418-8A21-11606431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9675903-C572-44F5-A873-F526DCE2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ntudlb-2026-session2-part-2.ipynb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61C11-60D4-8707-3263-B80C74D0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2720-928E-3D2F-396C-C849DB5B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3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2B6C0-894E-B2BA-7DA3-02D5DA00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8BA37-BBC8-C173-2032-50299D57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827965-8106-EF45-794F-E48EA985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Feedback form for Session 2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181EC-9BC6-E633-EC33-72887B95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04" t="29375" r="18472" b="7963"/>
          <a:stretch/>
        </p:blipFill>
        <p:spPr>
          <a:xfrm>
            <a:off x="3931443" y="1817686"/>
            <a:ext cx="4329113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9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3FF-9660-79EE-3F0C-CD24FA57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8" y="1777863"/>
            <a:ext cx="9276523" cy="4100512"/>
          </a:xfrm>
        </p:spPr>
        <p:txBody>
          <a:bodyPr>
            <a:normAutofit fontScale="90000"/>
          </a:bodyPr>
          <a:lstStyle/>
          <a:p>
            <a:r>
              <a:rPr lang="en-GB" dirty="0"/>
              <a:t>For any questions, feel free to drop an e-mail to us!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br>
              <a:rPr lang="en-GB" dirty="0"/>
            </a:br>
            <a:r>
              <a:rPr lang="en-GB" dirty="0">
                <a:hlinkClick r:id="rId2"/>
              </a:rPr>
              <a:t>ntu-dl-bootcamp@e.ntu.edu.sg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Bootcamp Website:</a:t>
            </a:r>
            <a:br>
              <a:rPr lang="en-GB" dirty="0"/>
            </a:br>
            <a:r>
              <a:rPr lang="en-GB" dirty="0">
                <a:hlinkClick r:id="rId3"/>
              </a:rPr>
              <a:t>ntu-dl-bootcamp.github.io//deep-learning-2026/</a:t>
            </a:r>
            <a:endParaRPr lang="en-SG" dirty="0">
              <a:hlinkClick r:id="rId4" action="ppaction://hlinkfil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AD8C9-3A3B-530A-979D-3D2E1C17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D910-F258-F811-5237-8D7D2BAF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1510D5-3796-1C75-487E-A971CFF048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Thank You!</a:t>
            </a:r>
            <a:endParaRPr lang="en-SG" sz="5400" b="1" dirty="0"/>
          </a:p>
        </p:txBody>
      </p:sp>
    </p:spTree>
    <p:extLst>
      <p:ext uri="{BB962C8B-B14F-4D97-AF65-F5344CB8AC3E}">
        <p14:creationId xmlns:p14="http://schemas.microsoft.com/office/powerpoint/2010/main" val="1599615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BB66-D3EE-FCE8-A23A-FA6D60FF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664A-601A-C73C-EAE5-06BD083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B35F12-AD36-E86C-2D17-C86443F35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C9C491-BE1E-0297-A242-611B46BEEB7A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595BA4-7E70-0F39-525C-59EB0530D261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F165F4-06C8-6CBC-CCD4-0377B80EF14C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5D25C1-9553-2D03-C94A-FCF2210DE225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6CB44-7A75-3793-A312-542D64970985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251392-6C1D-B80F-5FA8-67E2F0CFA0DE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F0BE3-0D92-8A83-7CD1-4B7A230031A9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00CE5E-F591-DE1E-04BF-170D804FAAA7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9603F-64AF-C832-A90C-1D096621967B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B3AC83-FFDF-10B9-3704-46501AD73D7C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C0FEE5-A4B1-8796-AAD6-7737B0F7C1F2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24C1AE-A84C-DA04-3520-15F4EACAA35D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28FF49-8F12-9DE8-075E-C9C0B6925496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C3304B-EA94-4E18-C7A0-A3AAEDFDE4C8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9FC2A9-E957-7983-7293-E73F52986B9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258C8C-0D66-90BA-CDE0-E3E11FF50E5F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406C05-A128-91C8-002E-840CB7E5A8DC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F52704-2C06-AC4B-E21E-BBE2A4FE334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8A988-698F-F83C-47EB-5580C8415E5D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998C2-BAD2-DB41-9CB8-31FBC8826559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029C81-5C24-F863-0115-E06E00F07477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94AE10-164B-B5A6-4CC5-D427470689CF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6FC15F-14FD-4ECB-6D25-95BC1E09F57E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276124-6AC8-3B44-6181-7FB07F6677F5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96D58F-41B2-29C1-6100-1A182F37B380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BC3310-77E0-E4F8-8D4C-5C94BC1B51AD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88B63F-0571-D8B9-210F-727AED586F6D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8A2583-B508-FD85-D3FD-9901A17F5058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021DF7-B39B-8B10-E4F9-686C205410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F64C9F-5580-E39A-739E-F893CD7590D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021583-C79C-5DCE-A571-95DE8D7A9FB7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68E842-EE62-9046-D61C-F93F7D7478F8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157DB0-8EED-F77D-2A41-5E528784C24F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44D9-197E-23A2-9078-9BAA0E785996}"/>
              </a:ext>
            </a:extLst>
          </p:cNvPr>
          <p:cNvSpPr txBox="1"/>
          <p:nvPr/>
        </p:nvSpPr>
        <p:spPr>
          <a:xfrm>
            <a:off x="3881473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BE479-F86A-A218-5E40-804834660AFA}"/>
              </a:ext>
            </a:extLst>
          </p:cNvPr>
          <p:cNvSpPr txBox="1"/>
          <p:nvPr/>
        </p:nvSpPr>
        <p:spPr>
          <a:xfrm>
            <a:off x="5226925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2D453-F0E4-D859-9553-CCABD09C04D8}"/>
              </a:ext>
            </a:extLst>
          </p:cNvPr>
          <p:cNvSpPr txBox="1"/>
          <p:nvPr/>
        </p:nvSpPr>
        <p:spPr>
          <a:xfrm>
            <a:off x="6410290" y="377844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062D9-E3CB-057F-35D3-D72E7C3F9EEA}"/>
              </a:ext>
            </a:extLst>
          </p:cNvPr>
          <p:cNvSpPr txBox="1"/>
          <p:nvPr/>
        </p:nvSpPr>
        <p:spPr>
          <a:xfrm>
            <a:off x="7826952" y="37781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DDD23-6D32-EBC1-80D7-ABF275E0B12D}"/>
              </a:ext>
            </a:extLst>
          </p:cNvPr>
          <p:cNvSpPr txBox="1"/>
          <p:nvPr/>
        </p:nvSpPr>
        <p:spPr>
          <a:xfrm rot="16200000">
            <a:off x="3643370" y="363192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4661F-59FD-2951-4224-5908B06FEFBB}"/>
              </a:ext>
            </a:extLst>
          </p:cNvPr>
          <p:cNvSpPr txBox="1"/>
          <p:nvPr/>
        </p:nvSpPr>
        <p:spPr>
          <a:xfrm rot="16200000">
            <a:off x="4965966" y="3631919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344D5-2C63-8EF7-F28D-2C56343811C9}"/>
              </a:ext>
            </a:extLst>
          </p:cNvPr>
          <p:cNvSpPr txBox="1"/>
          <p:nvPr/>
        </p:nvSpPr>
        <p:spPr>
          <a:xfrm rot="16200000">
            <a:off x="6247933" y="363430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</p:spTree>
    <p:extLst>
      <p:ext uri="{BB962C8B-B14F-4D97-AF65-F5344CB8AC3E}">
        <p14:creationId xmlns:p14="http://schemas.microsoft.com/office/powerpoint/2010/main" val="367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67" y="998293"/>
            <a:ext cx="11389127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2 – Getting Started with PyTorch</a:t>
            </a:r>
            <a:br>
              <a:rPr lang="en-US" dirty="0"/>
            </a:br>
            <a:br>
              <a:rPr lang="en-US" sz="4000" dirty="0"/>
            </a:br>
            <a:r>
              <a:rPr lang="en-US" sz="4900" dirty="0">
                <a:cs typeface="Calibri Light"/>
              </a:rPr>
              <a:t>For Regression and Classification</a:t>
            </a:r>
          </a:p>
        </p:txBody>
      </p:sp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BF86E18F-D7B3-AD49-AABA-DD70048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25" name="Picture 24" descr="A logo for a student club&#10;&#10;Description automatically generated">
            <a:extLst>
              <a:ext uri="{FF2B5EF4-FFF2-40B4-BE49-F238E27FC236}">
                <a16:creationId xmlns:a16="http://schemas.microsoft.com/office/drawing/2014/main" id="{B5600132-9ECD-51E6-FBAB-E5C1A4EF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27" name="Picture 26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57F70774-3438-1131-2D42-632D6CF02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29" name="Picture 28" descr="A blue logo with white text&#10;&#10;Description automatically generated">
            <a:extLst>
              <a:ext uri="{FF2B5EF4-FFF2-40B4-BE49-F238E27FC236}">
                <a16:creationId xmlns:a16="http://schemas.microsoft.com/office/drawing/2014/main" id="{C8BE1159-6D27-B7BB-8E43-020F500C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31" name="Picture 30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B05C3833-E158-1508-E92E-FE230ED5A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33" name="Picture 32" descr="A blue and white logo&#10;&#10;Description automatically generated">
            <a:extLst>
              <a:ext uri="{FF2B5EF4-FFF2-40B4-BE49-F238E27FC236}">
                <a16:creationId xmlns:a16="http://schemas.microsoft.com/office/drawing/2014/main" id="{97C0F580-7085-76EA-58C2-0DBB3D4BA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35" name="Picture 3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D4A53D8-E380-F94B-FCCA-860C081D6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BA6E2-0451-CBB7-E307-7B31A2AAB75D}"/>
              </a:ext>
            </a:extLst>
          </p:cNvPr>
          <p:cNvSpPr/>
          <p:nvPr/>
        </p:nvSpPr>
        <p:spPr>
          <a:xfrm>
            <a:off x="-9" y="-10142"/>
            <a:ext cx="4037835" cy="6858000"/>
          </a:xfrm>
          <a:prstGeom prst="rect">
            <a:avLst/>
          </a:prstGeom>
          <a:solidFill>
            <a:srgbClr val="186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NTU DL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Intro to Deep Learning and to </a:t>
            </a:r>
            <a:r>
              <a:rPr lang="en-US" sz="2000" dirty="0" err="1"/>
              <a:t>PyTorch</a:t>
            </a:r>
            <a:r>
              <a:rPr lang="en-US" sz="2000" dirty="0"/>
              <a:t> (30 mins)</a:t>
            </a:r>
          </a:p>
          <a:p>
            <a:r>
              <a:rPr lang="en-US" sz="2000" b="1" dirty="0"/>
              <a:t>Work Session 1 </a:t>
            </a:r>
            <a:r>
              <a:rPr lang="en-US" sz="2000" dirty="0"/>
              <a:t>– Working with Tensors (30 mins)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Snacks break (20 mins)</a:t>
            </a:r>
          </a:p>
          <a:p>
            <a:r>
              <a:rPr lang="en-US" sz="2000" dirty="0" err="1"/>
              <a:t>PyTorch</a:t>
            </a:r>
            <a:r>
              <a:rPr lang="en-US" sz="2000" dirty="0"/>
              <a:t> – Discussion (20 mins)</a:t>
            </a:r>
            <a:endParaRPr lang="en-US" sz="2000" dirty="0">
              <a:cs typeface="Calibri"/>
            </a:endParaRPr>
          </a:p>
          <a:p>
            <a:r>
              <a:rPr lang="en-US" sz="2000" b="1" dirty="0"/>
              <a:t>Work Session 2 </a:t>
            </a:r>
            <a:r>
              <a:rPr lang="en-US" sz="2000" dirty="0"/>
              <a:t>– Solving a classification problem with PyTorch (1 hour)</a:t>
            </a:r>
            <a:endParaRPr lang="en-US" sz="2000" b="1" dirty="0"/>
          </a:p>
          <a:p>
            <a:r>
              <a:rPr lang="en-US" sz="2000" b="1" dirty="0"/>
              <a:t>Challenges</a:t>
            </a:r>
            <a:r>
              <a:rPr lang="en-US" sz="2000" dirty="0"/>
              <a:t> – Create your own Neural Network for Regression (30 mins)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73" r="3099" b="1558"/>
          <a:stretch/>
        </p:blipFill>
        <p:spPr>
          <a:xfrm>
            <a:off x="7895371" y="1695301"/>
            <a:ext cx="3715599" cy="3702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Machine Learning – learning from examples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Deep Learning – Machine Learning with a specific set of architectures – called deep neural networks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– a network of artificial neural networks modeled loosely based on biological neurons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Machine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Goal of machine learning – make accurate predictions about unseen data based on given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Classification – predicting which of the given categories does the given input belong to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Regression – predicting a numerical value for a certain input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Regression vs Classification, Explained - Sharp Sight">
            <a:extLst>
              <a:ext uri="{FF2B5EF4-FFF2-40B4-BE49-F238E27FC236}">
                <a16:creationId xmlns:a16="http://schemas.microsoft.com/office/drawing/2014/main" id="{E44C89A6-18B8-DED0-8D30-55DEA8D3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57" t="26330" r="5331" b="3641"/>
          <a:stretch/>
        </p:blipFill>
        <p:spPr>
          <a:xfrm>
            <a:off x="6709832" y="2107788"/>
            <a:ext cx="5148668" cy="26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do we make these predictions?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95664"/>
            <a:ext cx="112000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Using models!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 assume that the observed data comes from a target function. We want our model to take the form of this target function.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But the target function could be anything!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F5EC706-0CA8-DE68-4D4D-688DB1ED8E7D}"/>
              </a:ext>
            </a:extLst>
          </p:cNvPr>
          <p:cNvSpPr/>
          <p:nvPr/>
        </p:nvSpPr>
        <p:spPr>
          <a:xfrm>
            <a:off x="3693692" y="1564245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455999-171E-5CA4-E44F-14CEB1C1E82A}"/>
              </a:ext>
            </a:extLst>
          </p:cNvPr>
          <p:cNvCxnSpPr>
            <a:cxnSpLocks/>
          </p:cNvCxnSpPr>
          <p:nvPr/>
        </p:nvCxnSpPr>
        <p:spPr>
          <a:xfrm flipV="1">
            <a:off x="5197098" y="1909484"/>
            <a:ext cx="917576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77BC6-4E04-47EC-B036-F98FFA662400}"/>
              </a:ext>
            </a:extLst>
          </p:cNvPr>
          <p:cNvSpPr/>
          <p:nvPr/>
        </p:nvSpPr>
        <p:spPr>
          <a:xfrm>
            <a:off x="6115063" y="1462773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Machine Learning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Model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A92B-8DAB-FF43-F61B-0DDBEE74EDA9}"/>
              </a:ext>
            </a:extLst>
          </p:cNvPr>
          <p:cNvSpPr/>
          <p:nvPr/>
        </p:nvSpPr>
        <p:spPr>
          <a:xfrm>
            <a:off x="8403091" y="1734666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Predictions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DE9DE0-4324-FAD2-370E-42AED5EA6A4D}"/>
              </a:ext>
            </a:extLst>
          </p:cNvPr>
          <p:cNvCxnSpPr>
            <a:cxnSpLocks/>
          </p:cNvCxnSpPr>
          <p:nvPr/>
        </p:nvCxnSpPr>
        <p:spPr>
          <a:xfrm flipV="1">
            <a:off x="7693169" y="1910190"/>
            <a:ext cx="709922" cy="1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haracteristics of Functions and Their Graphs | College Algebra">
            <a:extLst>
              <a:ext uri="{FF2B5EF4-FFF2-40B4-BE49-F238E27FC236}">
                <a16:creationId xmlns:a16="http://schemas.microsoft.com/office/drawing/2014/main" id="{DAD7B157-226B-7E37-1543-CA07681B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310" b="5564"/>
          <a:stretch/>
        </p:blipFill>
        <p:spPr>
          <a:xfrm>
            <a:off x="5094202" y="3964962"/>
            <a:ext cx="1821382" cy="2129697"/>
          </a:xfrm>
          <a:prstGeom prst="rect">
            <a:avLst/>
          </a:prstGeom>
        </p:spPr>
      </p:pic>
      <p:pic>
        <p:nvPicPr>
          <p:cNvPr id="8" name="Picture 7" descr="Graphs of Functions - Minute Math">
            <a:extLst>
              <a:ext uri="{FF2B5EF4-FFF2-40B4-BE49-F238E27FC236}">
                <a16:creationId xmlns:a16="http://schemas.microsoft.com/office/drawing/2014/main" id="{E4053D69-C923-6CBF-3AA6-046EF493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2" r="49755" b="9297"/>
          <a:stretch/>
        </p:blipFill>
        <p:spPr>
          <a:xfrm>
            <a:off x="2847748" y="4022646"/>
            <a:ext cx="1973161" cy="1929336"/>
          </a:xfrm>
          <a:prstGeom prst="rect">
            <a:avLst/>
          </a:prstGeom>
        </p:spPr>
      </p:pic>
      <p:pic>
        <p:nvPicPr>
          <p:cNvPr id="10" name="Picture 9" descr="Functions as Graphs and Tables">
            <a:extLst>
              <a:ext uri="{FF2B5EF4-FFF2-40B4-BE49-F238E27FC236}">
                <a16:creationId xmlns:a16="http://schemas.microsoft.com/office/drawing/2014/main" id="{56BEAA73-7311-31FE-E186-850A98F56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377" y="4127482"/>
            <a:ext cx="1824821" cy="1863402"/>
          </a:xfrm>
          <a:prstGeom prst="rect">
            <a:avLst/>
          </a:prstGeom>
        </p:spPr>
      </p:pic>
      <p:pic>
        <p:nvPicPr>
          <p:cNvPr id="14" name="Picture 13" descr="Non Linear Regression. In this blog, we'll be covering… | by Mehmet Toprak  | Medium">
            <a:extLst>
              <a:ext uri="{FF2B5EF4-FFF2-40B4-BE49-F238E27FC236}">
                <a16:creationId xmlns:a16="http://schemas.microsoft.com/office/drawing/2014/main" id="{3F526937-B661-1CE8-F9D2-0BE5BC31E6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2" t="33762" r="18299" b="36013"/>
          <a:stretch/>
        </p:blipFill>
        <p:spPr>
          <a:xfrm>
            <a:off x="1408887" y="3931666"/>
            <a:ext cx="9372149" cy="21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20EE5F39-4F3B-3B6A-4094-3E0D0473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84" y="1884335"/>
            <a:ext cx="4440911" cy="3722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Neural Networks – Universal Function Approximators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721494"/>
            <a:ext cx="65634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in their most basic form behave like continuous and piece wise linear (CPWL) functions.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They divide the input space into polygon like regions: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In each region, the function is linear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Between regions, the functions is continuous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95CC0-99C6-DB80-0307-D2835987A130}"/>
              </a:ext>
            </a:extLst>
          </p:cNvPr>
          <p:cNvSpPr/>
          <p:nvPr/>
        </p:nvSpPr>
        <p:spPr>
          <a:xfrm>
            <a:off x="7803592" y="5123104"/>
            <a:ext cx="3244017" cy="171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1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3" ma:contentTypeDescription="Create a new document." ma:contentTypeScope="" ma:versionID="039daa9e2e6f053b4df0e4e7aad0c62e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eaa760c999fc9790ce808246ec520ebb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c38304b7-6677-4d39-8103-a259eb9d0da6"/>
    <ds:schemaRef ds:uri="http://schemas.microsoft.com/office/infopath/2007/PartnerControls"/>
    <ds:schemaRef ds:uri="cba92060-22f4-40d6-86c3-5fd1b7103dc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F83C1B-65AA-47CE-8661-1AD164C45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9452</TotalTime>
  <Words>1214</Words>
  <Application>Microsoft Macintosh PowerPoint</Application>
  <PresentationFormat>Widescreen</PresentationFormat>
  <Paragraphs>258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Monaco</vt:lpstr>
      <vt:lpstr>Wingdings</vt:lpstr>
      <vt:lpstr>Office Theme</vt:lpstr>
      <vt:lpstr>Session Resources</vt:lpstr>
      <vt:lpstr>Deep Learning Bootcamp   2025 - 26</vt:lpstr>
      <vt:lpstr>Series Schedule </vt:lpstr>
      <vt:lpstr>Session 2 – Getting Started with PyTorch  For Regression and Classification</vt:lpstr>
      <vt:lpstr>Agenda</vt:lpstr>
      <vt:lpstr>Revisiting Deep Learning</vt:lpstr>
      <vt:lpstr>Machine Learning</vt:lpstr>
      <vt:lpstr>How do we make these predictions?</vt:lpstr>
      <vt:lpstr>Neural Networks – Universal Function Approximators</vt:lpstr>
      <vt:lpstr>Components of a Neural Network</vt:lpstr>
      <vt:lpstr>Components of a Neural Network</vt:lpstr>
      <vt:lpstr>Components of a Neural Network</vt:lpstr>
      <vt:lpstr>How do we make the model learn?</vt:lpstr>
      <vt:lpstr>Let’s try it out!</vt:lpstr>
      <vt:lpstr>Deep Learning Workflow</vt:lpstr>
      <vt:lpstr>PowerPoint Presentation</vt:lpstr>
      <vt:lpstr>GPUs and Tensors</vt:lpstr>
      <vt:lpstr>Open  ntudlb-2026-session2-part-1.ipynb  in Colab</vt:lpstr>
      <vt:lpstr>Google Colab Notebook</vt:lpstr>
      <vt:lpstr>Build a neural network to classify hand-written images</vt:lpstr>
      <vt:lpstr>Hand-written images</vt:lpstr>
      <vt:lpstr>How computers “see” images</vt:lpstr>
      <vt:lpstr>How computers “see” images</vt:lpstr>
      <vt:lpstr>The neural network</vt:lpstr>
      <vt:lpstr>Flattening the input</vt:lpstr>
      <vt:lpstr>Linear Layer</vt:lpstr>
      <vt:lpstr>PowerPoint Presentation</vt:lpstr>
      <vt:lpstr>Softmax activation function</vt:lpstr>
      <vt:lpstr>The neural network</vt:lpstr>
      <vt:lpstr>Open  ntudlb-2026-session2-part-2.ipynb  in Colab</vt:lpstr>
      <vt:lpstr>Feedback form for Session 2</vt:lpstr>
      <vt:lpstr>For any questions, feel free to drop an e-mail to us!  ntu-dl-bootcamp@e.ntu.edu.sg  Bootcamp Website: ntu-dl-bootcamp.github.io//deep-learning-2026/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#RANGA SRIRAM#</cp:lastModifiedBy>
  <cp:revision>406</cp:revision>
  <dcterms:created xsi:type="dcterms:W3CDTF">2024-01-15T06:33:50Z</dcterms:created>
  <dcterms:modified xsi:type="dcterms:W3CDTF">2025-11-10T12:12:48Z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